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62" r:id="rId2"/>
    <p:sldId id="259" r:id="rId3"/>
    <p:sldId id="264" r:id="rId4"/>
    <p:sldId id="268" r:id="rId5"/>
    <p:sldId id="260" r:id="rId6"/>
    <p:sldId id="261" r:id="rId7"/>
    <p:sldId id="258" r:id="rId8"/>
    <p:sldId id="263" r:id="rId9"/>
    <p:sldId id="269" r:id="rId10"/>
    <p:sldId id="257" r:id="rId11"/>
    <p:sldId id="267" r:id="rId12"/>
    <p:sldId id="256" r:id="rId13"/>
    <p:sldId id="266" r:id="rId14"/>
    <p:sldId id="265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85688" autoAdjust="0"/>
  </p:normalViewPr>
  <p:slideViewPr>
    <p:cSldViewPr snapToGrid="0" snapToObjects="1">
      <p:cViewPr varScale="1">
        <p:scale>
          <a:sx n="77" d="100"/>
          <a:sy n="77" d="100"/>
        </p:scale>
        <p:origin x="-12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09D74-8C91-A549-847A-4236457C72BB}" type="datetimeFigureOut">
              <a:rPr lang="en-US" smtClean="0"/>
              <a:t>9/12/16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8C4A7E-5882-EA40-840C-AEC7E1E535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494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alais_Garnier" TargetMode="External"/><Relationship Id="rId4" Type="http://schemas.openxmlformats.org/officeDocument/2006/relationships/hyperlink" Target="https://en.wikipedia.org/wiki/Second_Empire_architecture" TargetMode="External"/><Relationship Id="rId5" Type="http://schemas.openxmlformats.org/officeDocument/2006/relationships/hyperlink" Target="https://en.wikipedia.org/wiki/Baroque_Revival_architecture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Acad%C3%A9mie_d'architecture" TargetMode="External"/><Relationship Id="rId4" Type="http://schemas.openxmlformats.org/officeDocument/2006/relationships/hyperlink" Target="https://en.wikipedia.org/wiki/Acad%C3%A9mie_des_Beaux-Arts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 buildings from this era suffer from an excess of ornament,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3050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hlinkClick r:id="rId3" tooltip="Palais Garnier"/>
              </a:rPr>
              <a:t>Palais Garnier</a:t>
            </a:r>
            <a:r>
              <a:rPr lang="en-US" dirty="0" smtClean="0"/>
              <a:t> (1861–1875), an example of </a:t>
            </a:r>
            <a:r>
              <a:rPr lang="en-US" dirty="0" smtClean="0">
                <a:hlinkClick r:id="rId4" tooltip="Second Empire architecture"/>
              </a:rPr>
              <a:t>Second Empire</a:t>
            </a:r>
            <a:r>
              <a:rPr lang="en-US" dirty="0" smtClean="0"/>
              <a:t> Beaux Arts style, typically employing </a:t>
            </a:r>
            <a:r>
              <a:rPr lang="en-US" dirty="0" smtClean="0">
                <a:hlinkClick r:id="rId5" tooltip="Baroque Revival architecture"/>
              </a:rPr>
              <a:t>Neo-Baroque</a:t>
            </a:r>
            <a:r>
              <a:rPr lang="en-US" dirty="0" smtClean="0"/>
              <a:t> decorative elements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817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see this roof and interior of the illustrious </a:t>
            </a:r>
            <a:r>
              <a:rPr lang="en-US" dirty="0" err="1" smtClean="0"/>
              <a:t>Ecole</a:t>
            </a:r>
            <a:r>
              <a:rPr lang="en-US" dirty="0" smtClean="0"/>
              <a:t> des Beaux Arts, home to countless famous painters and sculptors who have crafted their skill in this luminous space.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100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>
                <a:effectLst/>
              </a:rPr>
              <a:t>Palais</a:t>
            </a:r>
            <a:r>
              <a:rPr lang="en-US" dirty="0" smtClean="0">
                <a:effectLst/>
              </a:rPr>
              <a:t> des Beaux-Arts ,</a:t>
            </a:r>
            <a:r>
              <a:rPr lang="en-US" baseline="0" dirty="0" smtClean="0">
                <a:effectLst/>
              </a:rPr>
              <a:t> </a:t>
            </a:r>
            <a:r>
              <a:rPr lang="en-US" baseline="0" dirty="0" err="1" smtClean="0">
                <a:effectLst/>
              </a:rPr>
              <a:t>paris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03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i="1" dirty="0" smtClean="0"/>
              <a:t>style</a:t>
            </a:r>
            <a:r>
              <a:rPr lang="en-US" dirty="0" smtClean="0"/>
              <a:t> "Beaux Arts" is above all the cumulative product of two-and-a-half centuries of instruction under the authority, first, of the </a:t>
            </a:r>
            <a:r>
              <a:rPr lang="en-US" i="1" dirty="0" smtClean="0">
                <a:hlinkClick r:id="rId3" tooltip="Académie d'architecture"/>
              </a:rPr>
              <a:t>Académie royale d'architecture</a:t>
            </a:r>
            <a:r>
              <a:rPr lang="en-US" dirty="0" smtClean="0"/>
              <a:t> (1671–1793), then, following the French Revolution of the late 18th century, of the Architecture section of the </a:t>
            </a:r>
            <a:r>
              <a:rPr lang="en-US" i="1" dirty="0" smtClean="0">
                <a:hlinkClick r:id="rId4" tooltip="Académie des Beaux-Arts"/>
              </a:rPr>
              <a:t>Académie des Beaux-Arts</a:t>
            </a:r>
            <a:r>
              <a:rPr lang="en-US" dirty="0" smtClean="0"/>
              <a:t> (1795–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119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Antonio </a:t>
            </a:r>
            <a:r>
              <a:rPr lang="en-US" dirty="0" err="1" smtClean="0"/>
              <a:t>Santelia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00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Antonio </a:t>
            </a:r>
            <a:r>
              <a:rPr lang="en-US" dirty="0" err="1" smtClean="0"/>
              <a:t>Sant'Elia</a:t>
            </a:r>
            <a:r>
              <a:rPr lang="en-US" dirty="0" smtClean="0"/>
              <a:t> (from PLATFORMA ARQUITECTURA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6676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>
                <a:effectLst/>
              </a:rPr>
              <a:t>Vergilio</a:t>
            </a:r>
            <a:r>
              <a:rPr lang="en-US" dirty="0" smtClean="0">
                <a:effectLst/>
              </a:rPr>
              <a:t> </a:t>
            </a:r>
            <a:r>
              <a:rPr lang="en-US" dirty="0" err="1" smtClean="0">
                <a:effectLst/>
              </a:rPr>
              <a:t>Marchi</a:t>
            </a:r>
            <a:r>
              <a:rPr lang="en-US" dirty="0" smtClean="0"/>
              <a:t>, Italian Futurist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C4A7E-5882-EA40-840C-AEC7E1E5356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96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64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2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6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952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111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96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6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76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84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959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43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6D0B8-E00C-C34F-870D-7FEE534FF525}" type="datetimeFigureOut">
              <a:rPr lang="en-US" smtClean="0"/>
              <a:t>9/12/16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06E143-AF85-3E43-AAF8-17F00939A7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496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xmlns:p14="http://schemas.microsoft.com/office/powerpoint/2010/main" spd="slow" advClick="0" advTm="10000"/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eauxto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476" y="3055620"/>
            <a:ext cx="5138351" cy="3802380"/>
          </a:xfrm>
          <a:prstGeom prst="rect">
            <a:avLst/>
          </a:prstGeom>
        </p:spPr>
      </p:pic>
      <p:pic>
        <p:nvPicPr>
          <p:cNvPr id="4" name="Picture 3" descr="Beauxartsperth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0" y="91566"/>
            <a:ext cx="4349750" cy="433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tonio-santelia-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5365"/>
            <a:ext cx="9144000" cy="453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titled-1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6768"/>
            <a:ext cx="9144000" cy="665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untitled-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7551"/>
            <a:ext cx="9144000" cy="425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239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umblr_liu2geTifn1qa0gbwo1_128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702" y="0"/>
            <a:ext cx="73455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uturism-marchi-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679" y="0"/>
            <a:ext cx="45643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cade_opera_Garni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75" y="4826"/>
            <a:ext cx="9189775" cy="678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20609-IMG_3565-Edi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2125"/>
            <a:ext cx="9144000" cy="6092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auxArt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24161" y="-1142088"/>
            <a:ext cx="6109405" cy="9095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ur-vitree-ecole-beaux-arts-paris-jeanclaudelafar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750" y="254780"/>
            <a:ext cx="7461250" cy="5601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s-of-Beaux-Arts-style-Louvre_Aile_Richelieu-via-myLusciousLife.com_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" y="460375"/>
            <a:ext cx="8064500" cy="603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600"/>
            <a:ext cx="9144000" cy="639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aux_Arts_Design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24" y="206376"/>
            <a:ext cx="8059971" cy="6465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2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/>
    </mc:Choice>
    <mc:Fallback>
      <p:transition xmlns:p14="http://schemas.microsoft.com/office/powerpoint/2010/main" spd="slow" advClick="0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tonio_Sant'El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8875" y="24511"/>
            <a:ext cx="4524375" cy="689514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57250" y="4381500"/>
            <a:ext cx="17833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Antonio </a:t>
            </a:r>
            <a:r>
              <a:rPr lang="en-US" dirty="0" err="1" smtClean="0">
                <a:solidFill>
                  <a:schemeClr val="bg1"/>
                </a:solidFill>
              </a:rPr>
              <a:t>Sant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Elia</a:t>
            </a: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Italian Futurist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44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0"/>
    </mc:Choice>
    <mc:Fallback>
      <p:transition xmlns:p14="http://schemas.microsoft.com/office/powerpoint/2010/main" spd="slow" advTm="30000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166</Words>
  <Application>Microsoft Macintosh PowerPoint</Application>
  <PresentationFormat>On-screen Show (4:3)</PresentationFormat>
  <Paragraphs>18</Paragraphs>
  <Slides>14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Dusseault</dc:creator>
  <cp:lastModifiedBy>Ruth Dusseault</cp:lastModifiedBy>
  <cp:revision>23</cp:revision>
  <dcterms:created xsi:type="dcterms:W3CDTF">2016-09-10T13:08:13Z</dcterms:created>
  <dcterms:modified xsi:type="dcterms:W3CDTF">2016-09-12T16:01:39Z</dcterms:modified>
</cp:coreProperties>
</file>